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ivvic" charset="1" panose="00000000000000000000"/>
      <p:regular r:id="rId10"/>
    </p:embeddedFont>
    <p:embeddedFont>
      <p:font typeface="Livvic Bold" charset="1" panose="00000000000000000000"/>
      <p:regular r:id="rId11"/>
    </p:embeddedFont>
    <p:embeddedFont>
      <p:font typeface="Livvic Italics" charset="1" panose="00000000000000000000"/>
      <p:regular r:id="rId12"/>
    </p:embeddedFont>
    <p:embeddedFont>
      <p:font typeface="Livvic Bold Italics" charset="1" panose="00000000000000000000"/>
      <p:regular r:id="rId13"/>
    </p:embeddedFont>
    <p:embeddedFont>
      <p:font typeface="Livvic Thin" charset="1" panose="00000000000000000000"/>
      <p:regular r:id="rId14"/>
    </p:embeddedFont>
    <p:embeddedFont>
      <p:font typeface="Livvic Thin Italics" charset="1" panose="00000000000000000000"/>
      <p:regular r:id="rId15"/>
    </p:embeddedFont>
    <p:embeddedFont>
      <p:font typeface="Livvic Medium" charset="1" panose="00000000000000000000"/>
      <p:regular r:id="rId16"/>
    </p:embeddedFont>
    <p:embeddedFont>
      <p:font typeface="Livvic Medium Italics" charset="1" panose="00000000000000000000"/>
      <p:regular r:id="rId17"/>
    </p:embeddedFont>
    <p:embeddedFont>
      <p:font typeface="Livvic Semi-Bold" charset="1" panose="00000000000000000000"/>
      <p:regular r:id="rId18"/>
    </p:embeddedFont>
    <p:embeddedFont>
      <p:font typeface="Livvic Semi-Bold Italics" charset="1" panose="00000000000000000000"/>
      <p:regular r:id="rId19"/>
    </p:embeddedFont>
    <p:embeddedFont>
      <p:font typeface="Livvic Heavy" charset="1" panose="00000000000000000000"/>
      <p:regular r:id="rId20"/>
    </p:embeddedFont>
    <p:embeddedFont>
      <p:font typeface="Livvic Heavy Italics" charset="1" panose="00000000000000000000"/>
      <p:regular r:id="rId21"/>
    </p:embeddedFont>
    <p:embeddedFont>
      <p:font typeface="Hatton" charset="1" panose="00000500000000000000"/>
      <p:regular r:id="rId22"/>
    </p:embeddedFont>
    <p:embeddedFont>
      <p:font typeface="Hatton Bold" charset="1" panose="00000800000000000000"/>
      <p:regular r:id="rId23"/>
    </p:embeddedFont>
    <p:embeddedFont>
      <p:font typeface="Hatton Extra-Light" charset="1" panose="00000300000000000000"/>
      <p:regular r:id="rId24"/>
    </p:embeddedFont>
    <p:embeddedFont>
      <p:font typeface="Hatton Light" charset="1" panose="00000400000000000000"/>
      <p:regular r:id="rId25"/>
    </p:embeddedFont>
    <p:embeddedFont>
      <p:font typeface="Hatton Semi-Bold" charset="1" panose="00000700000000000000"/>
      <p:regular r:id="rId26"/>
    </p:embeddedFont>
    <p:embeddedFont>
      <p:font typeface="Hatton Ultra-Bold" charset="1" panose="00000900000000000000"/>
      <p:regular r:id="rId27"/>
    </p:embeddedFont>
    <p:embeddedFont>
      <p:font typeface="Hatton Heavy" charset="1" panose="00000A00000000000000"/>
      <p:regular r:id="rId28"/>
    </p:embeddedFont>
    <p:embeddedFont>
      <p:font typeface="Bogart" charset="1" panose="00000500000000000000"/>
      <p:regular r:id="rId29"/>
    </p:embeddedFont>
    <p:embeddedFont>
      <p:font typeface="Bogart Bold" charset="1" panose="00000800000000000000"/>
      <p:regular r:id="rId30"/>
    </p:embeddedFont>
    <p:embeddedFont>
      <p:font typeface="Bogart Italics" charset="1" panose="00000500000000000000"/>
      <p:regular r:id="rId31"/>
    </p:embeddedFont>
    <p:embeddedFont>
      <p:font typeface="Bogart Bold Italics" charset="1" panose="00000800000000000000"/>
      <p:regular r:id="rId32"/>
    </p:embeddedFont>
    <p:embeddedFont>
      <p:font typeface="Bogart Thin" charset="1" panose="00000200000000000000"/>
      <p:regular r:id="rId33"/>
    </p:embeddedFont>
    <p:embeddedFont>
      <p:font typeface="Bogart Thin Italics" charset="1" panose="00000200000000000000"/>
      <p:regular r:id="rId34"/>
    </p:embeddedFont>
    <p:embeddedFont>
      <p:font typeface="Bogart Heavy" charset="1" panose="00000A00000000000000"/>
      <p:regular r:id="rId35"/>
    </p:embeddedFont>
    <p:embeddedFont>
      <p:font typeface="Bogart Heavy Italics" charset="1" panose="00000A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3.fntdata"/><Relationship Id="rId18" Type="http://schemas.openxmlformats.org/officeDocument/2006/relationships/font" Target="fonts/font18.fntdata"/><Relationship Id="rId26" Type="http://schemas.openxmlformats.org/officeDocument/2006/relationships/font" Target="fonts/font26.fntdata"/><Relationship Id="rId39" Type="http://schemas.openxmlformats.org/officeDocument/2006/relationships/slide" Target="slides/slide3.xml"/><Relationship Id="rId21" Type="http://schemas.openxmlformats.org/officeDocument/2006/relationships/font" Target="fonts/font21.fntdata"/><Relationship Id="rId34" Type="http://schemas.openxmlformats.org/officeDocument/2006/relationships/font" Target="fonts/font34.fntdata"/><Relationship Id="rId42" Type="http://schemas.openxmlformats.org/officeDocument/2006/relationships/slide" Target="slides/slide6.xml"/><Relationship Id="rId47" Type="http://schemas.openxmlformats.org/officeDocument/2006/relationships/customXml" Target="../customXml/item1.xml"/><Relationship Id="rId7" Type="http://schemas.openxmlformats.org/officeDocument/2006/relationships/font" Target="fonts/font7.fntdata"/><Relationship Id="rId16" Type="http://schemas.openxmlformats.org/officeDocument/2006/relationships/font" Target="fonts/font16.fntdata"/><Relationship Id="rId2" Type="http://schemas.openxmlformats.org/officeDocument/2006/relationships/presProps" Target="presProps.xml"/><Relationship Id="rId29" Type="http://schemas.openxmlformats.org/officeDocument/2006/relationships/font" Target="fonts/font29.fntdata"/><Relationship Id="rId11" Type="http://schemas.openxmlformats.org/officeDocument/2006/relationships/font" Target="fonts/font11.fntdata"/><Relationship Id="rId24" Type="http://schemas.openxmlformats.org/officeDocument/2006/relationships/font" Target="fonts/font24.fntdata"/><Relationship Id="rId32" Type="http://schemas.openxmlformats.org/officeDocument/2006/relationships/font" Target="fonts/font32.fntdata"/><Relationship Id="rId37" Type="http://schemas.openxmlformats.org/officeDocument/2006/relationships/slide" Target="slides/slide1.xml"/><Relationship Id="rId40" Type="http://schemas.openxmlformats.org/officeDocument/2006/relationships/slide" Target="slides/slide4.xml"/><Relationship Id="rId45" Type="http://schemas.openxmlformats.org/officeDocument/2006/relationships/slide" Target="slides/slide9.xml"/><Relationship Id="rId15" Type="http://schemas.openxmlformats.org/officeDocument/2006/relationships/font" Target="fonts/font15.fntdata"/><Relationship Id="rId23" Type="http://schemas.openxmlformats.org/officeDocument/2006/relationships/font" Target="fonts/font23.fntdata"/><Relationship Id="rId28" Type="http://schemas.openxmlformats.org/officeDocument/2006/relationships/font" Target="fonts/font28.fntdata"/><Relationship Id="rId36" Type="http://schemas.openxmlformats.org/officeDocument/2006/relationships/font" Target="fonts/font36.fntdata"/><Relationship Id="rId5" Type="http://schemas.openxmlformats.org/officeDocument/2006/relationships/tableStyles" Target="tableStyles.xml"/><Relationship Id="rId49" Type="http://schemas.openxmlformats.org/officeDocument/2006/relationships/customXml" Target="../customXml/item3.xml"/><Relationship Id="rId10" Type="http://schemas.openxmlformats.org/officeDocument/2006/relationships/font" Target="fonts/font10.fntdata"/><Relationship Id="rId19" Type="http://schemas.openxmlformats.org/officeDocument/2006/relationships/font" Target="fonts/font19.fntdata"/><Relationship Id="rId31" Type="http://schemas.openxmlformats.org/officeDocument/2006/relationships/font" Target="fonts/font31.fntdata"/><Relationship Id="rId44" Type="http://schemas.openxmlformats.org/officeDocument/2006/relationships/slide" Target="slides/slide8.xml"/><Relationship Id="rId14" Type="http://schemas.openxmlformats.org/officeDocument/2006/relationships/font" Target="fonts/font14.fntdata"/><Relationship Id="rId22" Type="http://schemas.openxmlformats.org/officeDocument/2006/relationships/font" Target="fonts/font22.fntdata"/><Relationship Id="rId27" Type="http://schemas.openxmlformats.org/officeDocument/2006/relationships/font" Target="fonts/font27.fntdata"/><Relationship Id="rId30" Type="http://schemas.openxmlformats.org/officeDocument/2006/relationships/font" Target="fonts/font30.fntdata"/><Relationship Id="rId35" Type="http://schemas.openxmlformats.org/officeDocument/2006/relationships/font" Target="fonts/font35.fntdata"/><Relationship Id="rId4" Type="http://schemas.openxmlformats.org/officeDocument/2006/relationships/theme" Target="theme/theme1.xml"/><Relationship Id="rId43" Type="http://schemas.openxmlformats.org/officeDocument/2006/relationships/slide" Target="slides/slide7.xml"/><Relationship Id="rId9" Type="http://schemas.openxmlformats.org/officeDocument/2006/relationships/font" Target="fonts/font9.fntdata"/><Relationship Id="rId48" Type="http://schemas.openxmlformats.org/officeDocument/2006/relationships/customXml" Target="../customXml/item2.xml"/><Relationship Id="rId8" Type="http://schemas.openxmlformats.org/officeDocument/2006/relationships/font" Target="fonts/font8.fntdata"/><Relationship Id="rId3" Type="http://schemas.openxmlformats.org/officeDocument/2006/relationships/viewProps" Target="viewProps.xml"/><Relationship Id="rId12" Type="http://schemas.openxmlformats.org/officeDocument/2006/relationships/font" Target="fonts/font12.fntdata"/><Relationship Id="rId17" Type="http://schemas.openxmlformats.org/officeDocument/2006/relationships/font" Target="fonts/font17.fntdata"/><Relationship Id="rId25" Type="http://schemas.openxmlformats.org/officeDocument/2006/relationships/font" Target="fonts/font25.fntdata"/><Relationship Id="rId33" Type="http://schemas.openxmlformats.org/officeDocument/2006/relationships/font" Target="fonts/font33.fntdata"/><Relationship Id="rId38" Type="http://schemas.openxmlformats.org/officeDocument/2006/relationships/slide" Target="slides/slide2.xml"/><Relationship Id="rId46" Type="http://schemas.openxmlformats.org/officeDocument/2006/relationships/slide" Target="slides/slide10.xml"/><Relationship Id="rId20" Type="http://schemas.openxmlformats.org/officeDocument/2006/relationships/font" Target="fonts/font20.fntdata"/><Relationship Id="rId41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6.fntdata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reachalliance.org/wp-content/uploads/2021/04/BolsaFamilia-CaseStudy-FINAL-pages.pdf" TargetMode="External" Type="http://schemas.openxmlformats.org/officeDocument/2006/relationships/hyperlink"/><Relationship Id="rId3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entreforpublicimpact.org/case-study/bolsa-familia-in-brazil" TargetMode="External" Type="http://schemas.openxmlformats.org/officeDocument/2006/relationships/hyperlink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3624" y="8221632"/>
            <a:ext cx="12945187" cy="2506115"/>
            <a:chOff x="0" y="0"/>
            <a:chExt cx="3409432" cy="6600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09432" cy="660047"/>
            </a:xfrm>
            <a:custGeom>
              <a:avLst/>
              <a:gdLst/>
              <a:ahLst/>
              <a:cxnLst/>
              <a:rect r="r" b="b" t="t" l="l"/>
              <a:pathLst>
                <a:path h="660047" w="3409432">
                  <a:moveTo>
                    <a:pt x="0" y="0"/>
                  </a:moveTo>
                  <a:lnTo>
                    <a:pt x="3409432" y="0"/>
                  </a:lnTo>
                  <a:lnTo>
                    <a:pt x="3409432" y="660047"/>
                  </a:lnTo>
                  <a:lnTo>
                    <a:pt x="0" y="660047"/>
                  </a:lnTo>
                  <a:close/>
                </a:path>
              </a:pathLst>
            </a:custGeom>
            <a:solidFill>
              <a:srgbClr val="E6AC3C"/>
            </a:solidFill>
            <a:ln w="5715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409432" cy="631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43624" y="7998176"/>
            <a:ext cx="12945187" cy="257552"/>
            <a:chOff x="0" y="0"/>
            <a:chExt cx="3409432" cy="678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409432" cy="67833"/>
            </a:xfrm>
            <a:custGeom>
              <a:avLst/>
              <a:gdLst/>
              <a:ahLst/>
              <a:cxnLst/>
              <a:rect r="r" b="b" t="t" l="l"/>
              <a:pathLst>
                <a:path h="67833" w="3409432">
                  <a:moveTo>
                    <a:pt x="0" y="0"/>
                  </a:moveTo>
                  <a:lnTo>
                    <a:pt x="3409432" y="0"/>
                  </a:lnTo>
                  <a:lnTo>
                    <a:pt x="3409432" y="67833"/>
                  </a:lnTo>
                  <a:lnTo>
                    <a:pt x="0" y="67833"/>
                  </a:lnTo>
                  <a:close/>
                </a:path>
              </a:pathLst>
            </a:custGeom>
            <a:solidFill>
              <a:srgbClr val="493326"/>
            </a:solidFill>
            <a:ln w="57150" cap="sq">
              <a:solidFill>
                <a:srgbClr val="2C5B3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3409432" cy="392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935133" y="0"/>
            <a:ext cx="8317279" cy="10287000"/>
          </a:xfrm>
          <a:custGeom>
            <a:avLst/>
            <a:gdLst/>
            <a:ahLst/>
            <a:cxnLst/>
            <a:rect r="r" b="b" t="t" l="l"/>
            <a:pathLst>
              <a:path h="10287000" w="8317279">
                <a:moveTo>
                  <a:pt x="0" y="0"/>
                </a:moveTo>
                <a:lnTo>
                  <a:pt x="8317279" y="0"/>
                </a:lnTo>
                <a:lnTo>
                  <a:pt x="831727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761" t="0" r="-4276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725011"/>
            <a:ext cx="10104452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39"/>
              </a:lnSpc>
            </a:pPr>
            <a:r>
              <a:rPr lang="en-US" sz="11616">
                <a:solidFill>
                  <a:srgbClr val="2C5B3F"/>
                </a:solidFill>
                <a:latin typeface="Hatton Bold"/>
              </a:rPr>
              <a:t>Grameen Bank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5148" y="6573236"/>
            <a:ext cx="7283984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000000"/>
                </a:solidFill>
                <a:latin typeface="Bogart"/>
              </a:rPr>
              <a:t>SDG 10 Reducing Inequalities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6743" y="9084448"/>
            <a:ext cx="7007539" cy="554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88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Bogart"/>
              </a:rPr>
              <a:t>Gaukhar Diana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3170" y="8483595"/>
            <a:ext cx="2117184" cy="356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03"/>
              </a:lnSpc>
              <a:spcBef>
                <a:spcPct val="0"/>
              </a:spcBef>
            </a:pPr>
            <a:r>
              <a:rPr lang="en-US" sz="2073">
                <a:solidFill>
                  <a:srgbClr val="000000"/>
                </a:solidFill>
                <a:latin typeface="Livvic"/>
              </a:rPr>
              <a:t>Presented by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B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99512" y="3414640"/>
            <a:ext cx="7693830" cy="1298135"/>
            <a:chOff x="0" y="0"/>
            <a:chExt cx="2026358" cy="341896"/>
          </a:xfrm>
        </p:grpSpPr>
        <p:sp>
          <p:nvSpPr>
            <p:cNvPr name="Freeform 3" id="3">
              <a:hlinkClick r:id="rId2" tooltip="https://reachalliance.org/wp-content/uploads/2021/04/BolsaFamilia-CaseStudy-FINAL-pages.pdf"/>
            </p:cNvPr>
            <p:cNvSpPr/>
            <p:nvPr/>
          </p:nvSpPr>
          <p:spPr>
            <a:xfrm flipH="false" flipV="false" rot="0">
              <a:off x="0" y="0"/>
              <a:ext cx="2026358" cy="341896"/>
            </a:xfrm>
            <a:custGeom>
              <a:avLst/>
              <a:gdLst/>
              <a:ahLst/>
              <a:cxnLst/>
              <a:rect r="r" b="b" t="t" l="l"/>
              <a:pathLst>
                <a:path h="341896" w="2026358">
                  <a:moveTo>
                    <a:pt x="0" y="0"/>
                  </a:moveTo>
                  <a:lnTo>
                    <a:pt x="2026358" y="0"/>
                  </a:lnTo>
                  <a:lnTo>
                    <a:pt x="2026358" y="341896"/>
                  </a:lnTo>
                  <a:lnTo>
                    <a:pt x="0" y="341896"/>
                  </a:lnTo>
                  <a:close/>
                </a:path>
              </a:pathLst>
            </a:custGeom>
            <a:solidFill>
              <a:srgbClr val="F3ECDF"/>
            </a:solidFill>
            <a:ln w="5715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2026358" cy="313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99512" y="5417625"/>
            <a:ext cx="7774197" cy="1615720"/>
            <a:chOff x="0" y="0"/>
            <a:chExt cx="2047525" cy="4255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47525" cy="425539"/>
            </a:xfrm>
            <a:custGeom>
              <a:avLst/>
              <a:gdLst/>
              <a:ahLst/>
              <a:cxnLst/>
              <a:rect r="r" b="b" t="t" l="l"/>
              <a:pathLst>
                <a:path h="425539" w="2047525">
                  <a:moveTo>
                    <a:pt x="0" y="0"/>
                  </a:moveTo>
                  <a:lnTo>
                    <a:pt x="2047525" y="0"/>
                  </a:lnTo>
                  <a:lnTo>
                    <a:pt x="2047525" y="425539"/>
                  </a:lnTo>
                  <a:lnTo>
                    <a:pt x="0" y="425539"/>
                  </a:lnTo>
                  <a:close/>
                </a:path>
              </a:pathLst>
            </a:custGeom>
            <a:solidFill>
              <a:srgbClr val="F3ECDF"/>
            </a:solidFill>
            <a:ln w="5715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2047525" cy="39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899512" y="1948214"/>
            <a:ext cx="733436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49"/>
              </a:lnSpc>
            </a:pPr>
            <a:r>
              <a:rPr lang="en-US" sz="6999">
                <a:solidFill>
                  <a:srgbClr val="F3ECDF"/>
                </a:solidFill>
                <a:latin typeface="Hatton Heavy"/>
              </a:rPr>
              <a:t>References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57056" y="3840625"/>
            <a:ext cx="7536286" cy="381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09"/>
              </a:lnSpc>
              <a:spcBef>
                <a:spcPct val="0"/>
              </a:spcBef>
            </a:pPr>
            <a:r>
              <a:rPr lang="en-US" sz="2812">
                <a:solidFill>
                  <a:srgbClr val="2C5B3F"/>
                </a:solidFill>
                <a:latin typeface="Livvic"/>
              </a:rPr>
              <a:t>https://grameenbank.org.bd/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3458" y="5687208"/>
            <a:ext cx="7506305" cy="1181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898">
                <a:solidFill>
                  <a:srgbClr val="2C5B3F"/>
                </a:solidFill>
                <a:latin typeface="Livvic"/>
              </a:rPr>
              <a:t>http://j469.ascjclass.org/2017/10/12/grameen-bank-empowering-women-through-microfinance-in-bangladesh/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1727203"/>
            <a:ext cx="7442711" cy="7220065"/>
            <a:chOff x="0" y="0"/>
            <a:chExt cx="5943600" cy="5765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943600" cy="5765800"/>
            </a:xfrm>
            <a:custGeom>
              <a:avLst/>
              <a:gdLst/>
              <a:ahLst/>
              <a:cxnLst/>
              <a:rect r="r" b="b" t="t" l="l"/>
              <a:pathLst>
                <a:path h="5765800" w="5943600">
                  <a:moveTo>
                    <a:pt x="4222750" y="5765800"/>
                  </a:moveTo>
                  <a:cubicBezTo>
                    <a:pt x="3751580" y="5765800"/>
                    <a:pt x="3295650" y="5568950"/>
                    <a:pt x="2971800" y="5226050"/>
                  </a:cubicBezTo>
                  <a:cubicBezTo>
                    <a:pt x="2647950" y="5568950"/>
                    <a:pt x="2192020" y="5765800"/>
                    <a:pt x="1720850" y="5765800"/>
                  </a:cubicBezTo>
                  <a:cubicBezTo>
                    <a:pt x="772160" y="5765800"/>
                    <a:pt x="0" y="4993640"/>
                    <a:pt x="0" y="4044950"/>
                  </a:cubicBezTo>
                  <a:cubicBezTo>
                    <a:pt x="0" y="3613150"/>
                    <a:pt x="160020" y="3200400"/>
                    <a:pt x="452120" y="2882900"/>
                  </a:cubicBezTo>
                  <a:cubicBezTo>
                    <a:pt x="160020" y="2565400"/>
                    <a:pt x="0" y="2152650"/>
                    <a:pt x="0" y="1720850"/>
                  </a:cubicBezTo>
                  <a:cubicBezTo>
                    <a:pt x="0" y="772160"/>
                    <a:pt x="772160" y="0"/>
                    <a:pt x="1720850" y="0"/>
                  </a:cubicBezTo>
                  <a:cubicBezTo>
                    <a:pt x="2192020" y="0"/>
                    <a:pt x="2647950" y="196850"/>
                    <a:pt x="2971800" y="539750"/>
                  </a:cubicBezTo>
                  <a:cubicBezTo>
                    <a:pt x="3295650" y="196850"/>
                    <a:pt x="3751580" y="0"/>
                    <a:pt x="4222750" y="0"/>
                  </a:cubicBezTo>
                  <a:cubicBezTo>
                    <a:pt x="5171440" y="0"/>
                    <a:pt x="5943600" y="772160"/>
                    <a:pt x="5943600" y="1720850"/>
                  </a:cubicBezTo>
                  <a:cubicBezTo>
                    <a:pt x="5943600" y="2152650"/>
                    <a:pt x="5783580" y="2565400"/>
                    <a:pt x="5491480" y="2882900"/>
                  </a:cubicBezTo>
                  <a:cubicBezTo>
                    <a:pt x="5782310" y="3200400"/>
                    <a:pt x="5943600" y="3613150"/>
                    <a:pt x="5943600" y="4044950"/>
                  </a:cubicBezTo>
                  <a:cubicBezTo>
                    <a:pt x="5943600" y="4993640"/>
                    <a:pt x="5171440" y="5765800"/>
                    <a:pt x="4222750" y="5765800"/>
                  </a:cubicBezTo>
                  <a:close/>
                </a:path>
              </a:pathLst>
            </a:custGeom>
            <a:blipFill>
              <a:blip r:embed="rId3"/>
              <a:stretch>
                <a:fillRect l="-17883" t="0" r="-17883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899512" y="7747720"/>
            <a:ext cx="7774197" cy="1615720"/>
            <a:chOff x="0" y="0"/>
            <a:chExt cx="2047525" cy="4255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47525" cy="425539"/>
            </a:xfrm>
            <a:custGeom>
              <a:avLst/>
              <a:gdLst/>
              <a:ahLst/>
              <a:cxnLst/>
              <a:rect r="r" b="b" t="t" l="l"/>
              <a:pathLst>
                <a:path h="425539" w="2047525">
                  <a:moveTo>
                    <a:pt x="0" y="0"/>
                  </a:moveTo>
                  <a:lnTo>
                    <a:pt x="2047525" y="0"/>
                  </a:lnTo>
                  <a:lnTo>
                    <a:pt x="2047525" y="425539"/>
                  </a:lnTo>
                  <a:lnTo>
                    <a:pt x="0" y="425539"/>
                  </a:lnTo>
                  <a:close/>
                </a:path>
              </a:pathLst>
            </a:custGeom>
            <a:solidFill>
              <a:srgbClr val="F3ECDF"/>
            </a:solidFill>
            <a:ln w="5715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2047525" cy="396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033458" y="8179228"/>
            <a:ext cx="7506305" cy="79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898">
                <a:solidFill>
                  <a:srgbClr val="2C5B3F"/>
                </a:solidFill>
                <a:latin typeface="Livvic"/>
              </a:rPr>
              <a:t>https://forbes.kz/news/2022/03/04/newsid_270920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64723" y="1398305"/>
            <a:ext cx="14524532" cy="1896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02"/>
              </a:lnSpc>
            </a:pPr>
            <a:r>
              <a:rPr lang="en-US" sz="6764">
                <a:solidFill>
                  <a:srgbClr val="2C5B3F"/>
                </a:solidFill>
                <a:latin typeface="Hatton Heavy"/>
              </a:rPr>
              <a:t>Sustainable development Goals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92103" y="5604916"/>
            <a:ext cx="257112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3ECDF"/>
                </a:solidFill>
                <a:latin typeface="Livvic"/>
              </a:rPr>
              <a:t>Net Income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82938" y="6722516"/>
            <a:ext cx="257112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3ECDF"/>
                </a:solidFill>
                <a:latin typeface="Livvic"/>
              </a:rPr>
              <a:t>Investors</a:t>
            </a:r>
          </a:p>
        </p:txBody>
      </p:sp>
      <p:sp>
        <p:nvSpPr>
          <p:cNvPr name="AutoShape 5" id="5"/>
          <p:cNvSpPr/>
          <p:nvPr/>
        </p:nvSpPr>
        <p:spPr>
          <a:xfrm rot="-5400000">
            <a:off x="12259601" y="5999824"/>
            <a:ext cx="9970824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-3970999" y="5999824"/>
            <a:ext cx="9970824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10800000">
            <a:off x="-647234" y="1028700"/>
            <a:ext cx="19582468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10800000">
            <a:off x="1060745" y="9229725"/>
            <a:ext cx="16169980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121873" y="3521504"/>
            <a:ext cx="3470252" cy="3470252"/>
          </a:xfrm>
          <a:custGeom>
            <a:avLst/>
            <a:gdLst/>
            <a:ahLst/>
            <a:cxnLst/>
            <a:rect r="r" b="b" t="t" l="l"/>
            <a:pathLst>
              <a:path h="3470252" w="3470252">
                <a:moveTo>
                  <a:pt x="0" y="0"/>
                </a:moveTo>
                <a:lnTo>
                  <a:pt x="3470252" y="0"/>
                </a:lnTo>
                <a:lnTo>
                  <a:pt x="3470252" y="3470252"/>
                </a:lnTo>
                <a:lnTo>
                  <a:pt x="0" y="3470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73075" y="3521504"/>
            <a:ext cx="3466759" cy="3466759"/>
          </a:xfrm>
          <a:custGeom>
            <a:avLst/>
            <a:gdLst/>
            <a:ahLst/>
            <a:cxnLst/>
            <a:rect r="r" b="b" t="t" l="l"/>
            <a:pathLst>
              <a:path h="3466759" w="3466759">
                <a:moveTo>
                  <a:pt x="0" y="0"/>
                </a:moveTo>
                <a:lnTo>
                  <a:pt x="3466759" y="0"/>
                </a:lnTo>
                <a:lnTo>
                  <a:pt x="3466759" y="3466759"/>
                </a:lnTo>
                <a:lnTo>
                  <a:pt x="0" y="34667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30309" y="3521504"/>
            <a:ext cx="3470252" cy="3470252"/>
          </a:xfrm>
          <a:custGeom>
            <a:avLst/>
            <a:gdLst/>
            <a:ahLst/>
            <a:cxnLst/>
            <a:rect r="r" b="b" t="t" l="l"/>
            <a:pathLst>
              <a:path h="3470252" w="3470252">
                <a:moveTo>
                  <a:pt x="0" y="0"/>
                </a:moveTo>
                <a:lnTo>
                  <a:pt x="3470252" y="0"/>
                </a:lnTo>
                <a:lnTo>
                  <a:pt x="3470252" y="3470252"/>
                </a:lnTo>
                <a:lnTo>
                  <a:pt x="0" y="34702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491036" y="3521504"/>
            <a:ext cx="3466759" cy="3466759"/>
          </a:xfrm>
          <a:custGeom>
            <a:avLst/>
            <a:gdLst/>
            <a:ahLst/>
            <a:cxnLst/>
            <a:rect r="r" b="b" t="t" l="l"/>
            <a:pathLst>
              <a:path h="3466759" w="3466759">
                <a:moveTo>
                  <a:pt x="0" y="0"/>
                </a:moveTo>
                <a:lnTo>
                  <a:pt x="3466759" y="0"/>
                </a:lnTo>
                <a:lnTo>
                  <a:pt x="3466759" y="3466759"/>
                </a:lnTo>
                <a:lnTo>
                  <a:pt x="0" y="34667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41122" y="3135319"/>
            <a:ext cx="3192207" cy="990028"/>
            <a:chOff x="0" y="0"/>
            <a:chExt cx="840746" cy="2607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0746" cy="260748"/>
            </a:xfrm>
            <a:custGeom>
              <a:avLst/>
              <a:gdLst/>
              <a:ahLst/>
              <a:cxnLst/>
              <a:rect r="r" b="b" t="t" l="l"/>
              <a:pathLst>
                <a:path h="260748" w="840746">
                  <a:moveTo>
                    <a:pt x="0" y="0"/>
                  </a:moveTo>
                  <a:lnTo>
                    <a:pt x="840746" y="0"/>
                  </a:lnTo>
                  <a:lnTo>
                    <a:pt x="840746" y="260748"/>
                  </a:lnTo>
                  <a:lnTo>
                    <a:pt x="0" y="260748"/>
                  </a:lnTo>
                  <a:close/>
                </a:path>
              </a:pathLst>
            </a:custGeom>
            <a:solidFill>
              <a:srgbClr val="2C5B3F"/>
            </a:solidFill>
            <a:ln w="3810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840746" cy="2226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09"/>
                </a:lnSpc>
              </a:pPr>
              <a:r>
                <a:rPr lang="en-US" sz="2999">
                  <a:solidFill>
                    <a:srgbClr val="FFFFFF"/>
                  </a:solidFill>
                  <a:latin typeface="Livvic"/>
                </a:rPr>
                <a:t>Bangladesh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-5400000">
            <a:off x="12259601" y="5999824"/>
            <a:ext cx="9970824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-3970999" y="5999824"/>
            <a:ext cx="9970824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10800000">
            <a:off x="-647234" y="1028700"/>
            <a:ext cx="19582468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-10800000">
            <a:off x="1060745" y="9229725"/>
            <a:ext cx="16169980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434727" y="3059036"/>
            <a:ext cx="1098624" cy="1363980"/>
          </a:xfrm>
          <a:custGeom>
            <a:avLst/>
            <a:gdLst/>
            <a:ahLst/>
            <a:cxnLst/>
            <a:rect r="r" b="b" t="t" l="l"/>
            <a:pathLst>
              <a:path h="1363980" w="1098624">
                <a:moveTo>
                  <a:pt x="0" y="0"/>
                </a:moveTo>
                <a:lnTo>
                  <a:pt x="1098624" y="0"/>
                </a:lnTo>
                <a:lnTo>
                  <a:pt x="1098624" y="1363980"/>
                </a:lnTo>
                <a:lnTo>
                  <a:pt x="0" y="1363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199213" y="5820692"/>
            <a:ext cx="5804727" cy="1847570"/>
            <a:chOff x="0" y="0"/>
            <a:chExt cx="1528817" cy="4866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28817" cy="486603"/>
            </a:xfrm>
            <a:custGeom>
              <a:avLst/>
              <a:gdLst/>
              <a:ahLst/>
              <a:cxnLst/>
              <a:rect r="r" b="b" t="t" l="l"/>
              <a:pathLst>
                <a:path h="486603" w="1528817">
                  <a:moveTo>
                    <a:pt x="0" y="0"/>
                  </a:moveTo>
                  <a:lnTo>
                    <a:pt x="1528817" y="0"/>
                  </a:lnTo>
                  <a:lnTo>
                    <a:pt x="1528817" y="486603"/>
                  </a:lnTo>
                  <a:lnTo>
                    <a:pt x="0" y="486603"/>
                  </a:lnTo>
                  <a:close/>
                </a:path>
              </a:pathLst>
            </a:custGeom>
            <a:solidFill>
              <a:srgbClr val="2C5B3F"/>
            </a:solidFill>
            <a:ln w="3810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28575"/>
              <a:ext cx="1528817" cy="4580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496569" indent="-248284" lvl="1">
                <a:lnSpc>
                  <a:spcPts val="2460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Livvic"/>
                </a:rPr>
                <a:t>Muhammad Yunus (Founder)</a:t>
              </a:r>
            </a:p>
            <a:p>
              <a:pPr marL="496569" indent="-248284" lvl="1">
                <a:lnSpc>
                  <a:spcPts val="2460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Livvic"/>
                </a:rPr>
                <a:t>Grameen Bank Staff</a:t>
              </a:r>
            </a:p>
            <a:p>
              <a:pPr marL="496569" indent="-248284" lvl="1">
                <a:lnSpc>
                  <a:spcPts val="2460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Livvic"/>
                </a:rPr>
                <a:t>Government of Bangladesh</a:t>
              </a:r>
            </a:p>
            <a:p>
              <a:pPr algn="l" marL="496569" indent="-248284" lvl="1">
                <a:lnSpc>
                  <a:spcPts val="2460"/>
                </a:lnSpc>
                <a:buFont typeface="Arial"/>
                <a:buChar char="•"/>
              </a:pPr>
              <a:r>
                <a:rPr lang="en-US" sz="2299">
                  <a:solidFill>
                    <a:srgbClr val="FFFFFF"/>
                  </a:solidFill>
                  <a:latin typeface="Livvic"/>
                </a:rPr>
                <a:t>International Organizations 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918948" y="6187250"/>
            <a:ext cx="1975465" cy="1066751"/>
          </a:xfrm>
          <a:custGeom>
            <a:avLst/>
            <a:gdLst/>
            <a:ahLst/>
            <a:cxnLst/>
            <a:rect r="r" b="b" t="t" l="l"/>
            <a:pathLst>
              <a:path h="1066751" w="1975465">
                <a:moveTo>
                  <a:pt x="0" y="0"/>
                </a:moveTo>
                <a:lnTo>
                  <a:pt x="1975465" y="0"/>
                </a:lnTo>
                <a:lnTo>
                  <a:pt x="1975465" y="1066751"/>
                </a:lnTo>
                <a:lnTo>
                  <a:pt x="0" y="1066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003939" y="3002359"/>
            <a:ext cx="1255947" cy="1255947"/>
          </a:xfrm>
          <a:custGeom>
            <a:avLst/>
            <a:gdLst/>
            <a:ahLst/>
            <a:cxnLst/>
            <a:rect r="r" b="b" t="t" l="l"/>
            <a:pathLst>
              <a:path h="1255947" w="1255947">
                <a:moveTo>
                  <a:pt x="0" y="0"/>
                </a:moveTo>
                <a:lnTo>
                  <a:pt x="1255947" y="0"/>
                </a:lnTo>
                <a:lnTo>
                  <a:pt x="1255947" y="1255948"/>
                </a:lnTo>
                <a:lnTo>
                  <a:pt x="0" y="12559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1652300" y="3167948"/>
            <a:ext cx="3975846" cy="1090358"/>
            <a:chOff x="0" y="0"/>
            <a:chExt cx="1047136" cy="28717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47136" cy="287173"/>
            </a:xfrm>
            <a:custGeom>
              <a:avLst/>
              <a:gdLst/>
              <a:ahLst/>
              <a:cxnLst/>
              <a:rect r="r" b="b" t="t" l="l"/>
              <a:pathLst>
                <a:path h="287173" w="1047136">
                  <a:moveTo>
                    <a:pt x="0" y="0"/>
                  </a:moveTo>
                  <a:lnTo>
                    <a:pt x="1047136" y="0"/>
                  </a:lnTo>
                  <a:lnTo>
                    <a:pt x="1047136" y="287173"/>
                  </a:lnTo>
                  <a:lnTo>
                    <a:pt x="0" y="287173"/>
                  </a:lnTo>
                  <a:close/>
                </a:path>
              </a:pathLst>
            </a:custGeom>
            <a:solidFill>
              <a:srgbClr val="2C5B3F"/>
            </a:solidFill>
            <a:ln w="3810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1047136" cy="258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0"/>
                </a:lnSpc>
              </a:pPr>
              <a:r>
                <a:rPr lang="en-US" sz="2299">
                  <a:solidFill>
                    <a:srgbClr val="FFFFFF"/>
                  </a:solidFill>
                  <a:latin typeface="Livvic"/>
                </a:rPr>
                <a:t>Ongoing since 1983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832695" y="1514637"/>
            <a:ext cx="13161941" cy="944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97"/>
              </a:lnSpc>
            </a:pPr>
            <a:r>
              <a:rPr lang="en-US" sz="6473">
                <a:solidFill>
                  <a:srgbClr val="2C5B3F"/>
                </a:solidFill>
                <a:latin typeface="Hatton Heavy"/>
              </a:rPr>
              <a:t>Case Study Description: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652300" y="4963157"/>
            <a:ext cx="4430403" cy="4169056"/>
            <a:chOff x="0" y="0"/>
            <a:chExt cx="1166855" cy="109802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66855" cy="1098023"/>
            </a:xfrm>
            <a:custGeom>
              <a:avLst/>
              <a:gdLst/>
              <a:ahLst/>
              <a:cxnLst/>
              <a:rect r="r" b="b" t="t" l="l"/>
              <a:pathLst>
                <a:path h="1098023" w="1166855">
                  <a:moveTo>
                    <a:pt x="0" y="0"/>
                  </a:moveTo>
                  <a:lnTo>
                    <a:pt x="1166855" y="0"/>
                  </a:lnTo>
                  <a:lnTo>
                    <a:pt x="1166855" y="1098023"/>
                  </a:lnTo>
                  <a:lnTo>
                    <a:pt x="0" y="1098023"/>
                  </a:lnTo>
                  <a:close/>
                </a:path>
              </a:pathLst>
            </a:custGeom>
            <a:solidFill>
              <a:srgbClr val="2C5B3F"/>
            </a:solidFill>
            <a:ln w="3810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28575"/>
              <a:ext cx="1166855" cy="1069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46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2161531" y="5137450"/>
            <a:ext cx="3466615" cy="3820469"/>
          </a:xfrm>
          <a:custGeom>
            <a:avLst/>
            <a:gdLst/>
            <a:ahLst/>
            <a:cxnLst/>
            <a:rect r="r" b="b" t="t" l="l"/>
            <a:pathLst>
              <a:path h="3820469" w="3466615">
                <a:moveTo>
                  <a:pt x="0" y="0"/>
                </a:moveTo>
                <a:lnTo>
                  <a:pt x="3466615" y="0"/>
                </a:lnTo>
                <a:lnTo>
                  <a:pt x="3466615" y="3820469"/>
                </a:lnTo>
                <a:lnTo>
                  <a:pt x="0" y="3820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539" r="0" b="-2638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31440" y="424809"/>
            <a:ext cx="4676666" cy="825073"/>
            <a:chOff x="0" y="0"/>
            <a:chExt cx="1231714" cy="217303"/>
          </a:xfrm>
        </p:grpSpPr>
        <p:sp>
          <p:nvSpPr>
            <p:cNvPr name="Freeform 3" id="3">
              <a:hlinkClick r:id="rId2" tooltip="https://www.centreforpublicimpact.org/case-study/bolsa-familia-in-brazil"/>
            </p:cNvPr>
            <p:cNvSpPr/>
            <p:nvPr/>
          </p:nvSpPr>
          <p:spPr>
            <a:xfrm flipH="false" flipV="false" rot="0">
              <a:off x="0" y="0"/>
              <a:ext cx="1231714" cy="217303"/>
            </a:xfrm>
            <a:custGeom>
              <a:avLst/>
              <a:gdLst/>
              <a:ahLst/>
              <a:cxnLst/>
              <a:rect r="r" b="b" t="t" l="l"/>
              <a:pathLst>
                <a:path h="217303" w="1231714">
                  <a:moveTo>
                    <a:pt x="0" y="0"/>
                  </a:moveTo>
                  <a:lnTo>
                    <a:pt x="1231714" y="0"/>
                  </a:lnTo>
                  <a:lnTo>
                    <a:pt x="1231714" y="217303"/>
                  </a:lnTo>
                  <a:lnTo>
                    <a:pt x="0" y="217303"/>
                  </a:lnTo>
                  <a:close/>
                </a:path>
              </a:pathLst>
            </a:custGeom>
            <a:solidFill>
              <a:srgbClr val="2C5B3F"/>
            </a:solidFill>
            <a:ln w="38100" cap="sq">
              <a:solidFill>
                <a:srgbClr val="2C5B3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1231714" cy="18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779894" y="424809"/>
            <a:ext cx="4676666" cy="825073"/>
            <a:chOff x="0" y="0"/>
            <a:chExt cx="1231714" cy="2173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1714" cy="217303"/>
            </a:xfrm>
            <a:custGeom>
              <a:avLst/>
              <a:gdLst/>
              <a:ahLst/>
              <a:cxnLst/>
              <a:rect r="r" b="b" t="t" l="l"/>
              <a:pathLst>
                <a:path h="217303" w="1231714">
                  <a:moveTo>
                    <a:pt x="0" y="0"/>
                  </a:moveTo>
                  <a:lnTo>
                    <a:pt x="1231714" y="0"/>
                  </a:lnTo>
                  <a:lnTo>
                    <a:pt x="1231714" y="217303"/>
                  </a:lnTo>
                  <a:lnTo>
                    <a:pt x="0" y="217303"/>
                  </a:lnTo>
                  <a:close/>
                </a:path>
              </a:pathLst>
            </a:custGeom>
            <a:solidFill>
              <a:srgbClr val="F3ECDF"/>
            </a:solidFill>
            <a:ln w="38100" cap="sq">
              <a:solidFill>
                <a:srgbClr val="2C5B3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31714" cy="18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V="true">
            <a:off x="1014412" y="1556090"/>
            <a:ext cx="0" cy="932799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-277441" y="1556090"/>
            <a:ext cx="19388097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7224038" y="1541802"/>
            <a:ext cx="0" cy="932799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2888140" y="4354626"/>
            <a:ext cx="12122329" cy="1202215"/>
            <a:chOff x="0" y="0"/>
            <a:chExt cx="3010689" cy="2985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0689" cy="298581"/>
            </a:xfrm>
            <a:custGeom>
              <a:avLst/>
              <a:gdLst/>
              <a:ahLst/>
              <a:cxnLst/>
              <a:rect r="r" b="b" t="t" l="l"/>
              <a:pathLst>
                <a:path h="298581" w="3010689">
                  <a:moveTo>
                    <a:pt x="32571" y="0"/>
                  </a:moveTo>
                  <a:lnTo>
                    <a:pt x="2978118" y="0"/>
                  </a:lnTo>
                  <a:cubicBezTo>
                    <a:pt x="2986756" y="0"/>
                    <a:pt x="2995041" y="3432"/>
                    <a:pt x="3001149" y="9540"/>
                  </a:cubicBezTo>
                  <a:cubicBezTo>
                    <a:pt x="3007257" y="15648"/>
                    <a:pt x="3010689" y="23933"/>
                    <a:pt x="3010689" y="32571"/>
                  </a:cubicBezTo>
                  <a:lnTo>
                    <a:pt x="3010689" y="266010"/>
                  </a:lnTo>
                  <a:cubicBezTo>
                    <a:pt x="3010689" y="274648"/>
                    <a:pt x="3007257" y="282933"/>
                    <a:pt x="3001149" y="289041"/>
                  </a:cubicBezTo>
                  <a:cubicBezTo>
                    <a:pt x="2995041" y="295149"/>
                    <a:pt x="2986756" y="298581"/>
                    <a:pt x="2978118" y="298581"/>
                  </a:cubicBezTo>
                  <a:lnTo>
                    <a:pt x="32571" y="298581"/>
                  </a:lnTo>
                  <a:cubicBezTo>
                    <a:pt x="23933" y="298581"/>
                    <a:pt x="15648" y="295149"/>
                    <a:pt x="9540" y="289041"/>
                  </a:cubicBezTo>
                  <a:cubicBezTo>
                    <a:pt x="3432" y="282933"/>
                    <a:pt x="0" y="274648"/>
                    <a:pt x="0" y="266010"/>
                  </a:cubicBezTo>
                  <a:lnTo>
                    <a:pt x="0" y="32571"/>
                  </a:lnTo>
                  <a:cubicBezTo>
                    <a:pt x="0" y="23933"/>
                    <a:pt x="3432" y="15648"/>
                    <a:pt x="9540" y="9540"/>
                  </a:cubicBezTo>
                  <a:cubicBezTo>
                    <a:pt x="15648" y="3432"/>
                    <a:pt x="23933" y="0"/>
                    <a:pt x="32571" y="0"/>
                  </a:cubicBezTo>
                  <a:close/>
                </a:path>
              </a:pathLst>
            </a:custGeom>
            <a:solidFill>
              <a:srgbClr val="F3ECDF"/>
            </a:solidFill>
            <a:ln w="38100" cap="rnd">
              <a:solidFill>
                <a:srgbClr val="2C5B3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3010689" cy="289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5"/>
                </a:lnSpc>
              </a:pPr>
              <a:r>
                <a:rPr lang="en-US" sz="3799">
                  <a:solidFill>
                    <a:srgbClr val="2C5B3F"/>
                  </a:solidFill>
                  <a:latin typeface="Hatton Semi-Bold"/>
                </a:rPr>
                <a:t>Social and Cultural Barriers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52868" y="6768259"/>
            <a:ext cx="12122329" cy="1202215"/>
            <a:chOff x="0" y="0"/>
            <a:chExt cx="3010689" cy="2985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10689" cy="298581"/>
            </a:xfrm>
            <a:custGeom>
              <a:avLst/>
              <a:gdLst/>
              <a:ahLst/>
              <a:cxnLst/>
              <a:rect r="r" b="b" t="t" l="l"/>
              <a:pathLst>
                <a:path h="298581" w="3010689">
                  <a:moveTo>
                    <a:pt x="32571" y="0"/>
                  </a:moveTo>
                  <a:lnTo>
                    <a:pt x="2978118" y="0"/>
                  </a:lnTo>
                  <a:cubicBezTo>
                    <a:pt x="2986756" y="0"/>
                    <a:pt x="2995041" y="3432"/>
                    <a:pt x="3001149" y="9540"/>
                  </a:cubicBezTo>
                  <a:cubicBezTo>
                    <a:pt x="3007257" y="15648"/>
                    <a:pt x="3010689" y="23933"/>
                    <a:pt x="3010689" y="32571"/>
                  </a:cubicBezTo>
                  <a:lnTo>
                    <a:pt x="3010689" y="266010"/>
                  </a:lnTo>
                  <a:cubicBezTo>
                    <a:pt x="3010689" y="274648"/>
                    <a:pt x="3007257" y="282933"/>
                    <a:pt x="3001149" y="289041"/>
                  </a:cubicBezTo>
                  <a:cubicBezTo>
                    <a:pt x="2995041" y="295149"/>
                    <a:pt x="2986756" y="298581"/>
                    <a:pt x="2978118" y="298581"/>
                  </a:cubicBezTo>
                  <a:lnTo>
                    <a:pt x="32571" y="298581"/>
                  </a:lnTo>
                  <a:cubicBezTo>
                    <a:pt x="23933" y="298581"/>
                    <a:pt x="15648" y="295149"/>
                    <a:pt x="9540" y="289041"/>
                  </a:cubicBezTo>
                  <a:cubicBezTo>
                    <a:pt x="3432" y="282933"/>
                    <a:pt x="0" y="274648"/>
                    <a:pt x="0" y="266010"/>
                  </a:cubicBezTo>
                  <a:lnTo>
                    <a:pt x="0" y="32571"/>
                  </a:lnTo>
                  <a:cubicBezTo>
                    <a:pt x="0" y="23933"/>
                    <a:pt x="3432" y="15648"/>
                    <a:pt x="9540" y="9540"/>
                  </a:cubicBezTo>
                  <a:cubicBezTo>
                    <a:pt x="15648" y="3432"/>
                    <a:pt x="23933" y="0"/>
                    <a:pt x="32571" y="0"/>
                  </a:cubicBezTo>
                  <a:close/>
                </a:path>
              </a:pathLst>
            </a:custGeom>
            <a:solidFill>
              <a:srgbClr val="F3ECDF"/>
            </a:solidFill>
            <a:ln w="38100" cap="rnd">
              <a:solidFill>
                <a:srgbClr val="2C5B3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3010689" cy="289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5"/>
                </a:lnSpc>
              </a:pPr>
              <a:r>
                <a:rPr lang="en-US" sz="3799">
                  <a:solidFill>
                    <a:srgbClr val="2C5B3F"/>
                  </a:solidFill>
                  <a:latin typeface="Hatton Bold"/>
                </a:rPr>
                <a:t>Credit Risk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305278" y="3485951"/>
            <a:ext cx="2080304" cy="2080304"/>
          </a:xfrm>
          <a:custGeom>
            <a:avLst/>
            <a:gdLst/>
            <a:ahLst/>
            <a:cxnLst/>
            <a:rect r="r" b="b" t="t" l="l"/>
            <a:pathLst>
              <a:path h="2080304" w="2080304">
                <a:moveTo>
                  <a:pt x="0" y="0"/>
                </a:moveTo>
                <a:lnTo>
                  <a:pt x="2080304" y="0"/>
                </a:lnTo>
                <a:lnTo>
                  <a:pt x="2080304" y="2080305"/>
                </a:lnTo>
                <a:lnTo>
                  <a:pt x="0" y="2080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709987" y="6768259"/>
            <a:ext cx="1675595" cy="1675595"/>
          </a:xfrm>
          <a:custGeom>
            <a:avLst/>
            <a:gdLst/>
            <a:ahLst/>
            <a:cxnLst/>
            <a:rect r="r" b="b" t="t" l="l"/>
            <a:pathLst>
              <a:path h="1675595" w="1675595">
                <a:moveTo>
                  <a:pt x="0" y="0"/>
                </a:moveTo>
                <a:lnTo>
                  <a:pt x="1675595" y="0"/>
                </a:lnTo>
                <a:lnTo>
                  <a:pt x="1675595" y="1675595"/>
                </a:lnTo>
                <a:lnTo>
                  <a:pt x="0" y="167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452551" y="2403911"/>
            <a:ext cx="5015266" cy="78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64"/>
              </a:lnSpc>
            </a:pPr>
            <a:r>
              <a:rPr lang="en-US" sz="5299">
                <a:solidFill>
                  <a:srgbClr val="2C5B3F"/>
                </a:solidFill>
                <a:latin typeface="Hatton Heavy"/>
              </a:rPr>
              <a:t>Challenges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062551" y="485238"/>
            <a:ext cx="221444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3ECDF"/>
                </a:solidFill>
                <a:latin typeface="Hatton"/>
              </a:rPr>
              <a:t>challenges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84301" y="475713"/>
            <a:ext cx="186785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C5B3F"/>
                </a:solidFill>
                <a:latin typeface="Hatton"/>
              </a:rPr>
              <a:t>solutions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0049" y="1513205"/>
            <a:ext cx="19388097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-3649582" y="6191509"/>
            <a:ext cx="9327990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12581018" y="6191509"/>
            <a:ext cx="9327990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3949152" y="406169"/>
            <a:ext cx="4676666" cy="825073"/>
            <a:chOff x="0" y="0"/>
            <a:chExt cx="1231714" cy="2173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31714" cy="217303"/>
            </a:xfrm>
            <a:custGeom>
              <a:avLst/>
              <a:gdLst/>
              <a:ahLst/>
              <a:cxnLst/>
              <a:rect r="r" b="b" t="t" l="l"/>
              <a:pathLst>
                <a:path h="217303" w="1231714">
                  <a:moveTo>
                    <a:pt x="0" y="0"/>
                  </a:moveTo>
                  <a:lnTo>
                    <a:pt x="1231714" y="0"/>
                  </a:lnTo>
                  <a:lnTo>
                    <a:pt x="1231714" y="217303"/>
                  </a:lnTo>
                  <a:lnTo>
                    <a:pt x="0" y="217303"/>
                  </a:lnTo>
                  <a:close/>
                </a:path>
              </a:pathLst>
            </a:custGeom>
            <a:solidFill>
              <a:srgbClr val="F3ECDF"/>
            </a:solidFill>
            <a:ln w="38100" cap="sq">
              <a:solidFill>
                <a:srgbClr val="2C5B3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1231714" cy="18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60791" y="406169"/>
            <a:ext cx="4676666" cy="825073"/>
            <a:chOff x="0" y="0"/>
            <a:chExt cx="1231714" cy="2173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1714" cy="217303"/>
            </a:xfrm>
            <a:custGeom>
              <a:avLst/>
              <a:gdLst/>
              <a:ahLst/>
              <a:cxnLst/>
              <a:rect r="r" b="b" t="t" l="l"/>
              <a:pathLst>
                <a:path h="217303" w="1231714">
                  <a:moveTo>
                    <a:pt x="0" y="0"/>
                  </a:moveTo>
                  <a:lnTo>
                    <a:pt x="1231714" y="0"/>
                  </a:lnTo>
                  <a:lnTo>
                    <a:pt x="1231714" y="217303"/>
                  </a:lnTo>
                  <a:lnTo>
                    <a:pt x="0" y="217303"/>
                  </a:lnTo>
                  <a:close/>
                </a:path>
              </a:pathLst>
            </a:custGeom>
            <a:solidFill>
              <a:srgbClr val="2C5B3F"/>
            </a:solidFill>
            <a:ln w="38100" cap="sq">
              <a:solidFill>
                <a:srgbClr val="2C5B3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231714" cy="1887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891376" y="4008010"/>
            <a:ext cx="12367318" cy="1425301"/>
            <a:chOff x="0" y="0"/>
            <a:chExt cx="3010689" cy="34697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10689" cy="346974"/>
            </a:xfrm>
            <a:custGeom>
              <a:avLst/>
              <a:gdLst/>
              <a:ahLst/>
              <a:cxnLst/>
              <a:rect r="r" b="b" t="t" l="l"/>
              <a:pathLst>
                <a:path h="346974" w="3010689">
                  <a:moveTo>
                    <a:pt x="31926" y="0"/>
                  </a:moveTo>
                  <a:lnTo>
                    <a:pt x="2978763" y="0"/>
                  </a:lnTo>
                  <a:cubicBezTo>
                    <a:pt x="2987230" y="0"/>
                    <a:pt x="2995351" y="3364"/>
                    <a:pt x="3001338" y="9351"/>
                  </a:cubicBezTo>
                  <a:cubicBezTo>
                    <a:pt x="3007325" y="15338"/>
                    <a:pt x="3010689" y="23459"/>
                    <a:pt x="3010689" y="31926"/>
                  </a:cubicBezTo>
                  <a:lnTo>
                    <a:pt x="3010689" y="315048"/>
                  </a:lnTo>
                  <a:cubicBezTo>
                    <a:pt x="3010689" y="323515"/>
                    <a:pt x="3007325" y="331636"/>
                    <a:pt x="3001338" y="337623"/>
                  </a:cubicBezTo>
                  <a:cubicBezTo>
                    <a:pt x="2995351" y="343610"/>
                    <a:pt x="2987230" y="346974"/>
                    <a:pt x="2978763" y="346974"/>
                  </a:cubicBezTo>
                  <a:lnTo>
                    <a:pt x="31926" y="346974"/>
                  </a:lnTo>
                  <a:cubicBezTo>
                    <a:pt x="23459" y="346974"/>
                    <a:pt x="15338" y="343610"/>
                    <a:pt x="9351" y="337623"/>
                  </a:cubicBezTo>
                  <a:cubicBezTo>
                    <a:pt x="3364" y="331636"/>
                    <a:pt x="0" y="323515"/>
                    <a:pt x="0" y="315048"/>
                  </a:cubicBezTo>
                  <a:lnTo>
                    <a:pt x="0" y="31926"/>
                  </a:lnTo>
                  <a:cubicBezTo>
                    <a:pt x="0" y="23459"/>
                    <a:pt x="3364" y="15338"/>
                    <a:pt x="9351" y="9351"/>
                  </a:cubicBezTo>
                  <a:cubicBezTo>
                    <a:pt x="15338" y="3364"/>
                    <a:pt x="23459" y="0"/>
                    <a:pt x="31926" y="0"/>
                  </a:cubicBezTo>
                  <a:close/>
                </a:path>
              </a:pathLst>
            </a:custGeom>
            <a:solidFill>
              <a:srgbClr val="F3ECDF"/>
            </a:solidFill>
            <a:ln w="38100" cap="rnd">
              <a:solidFill>
                <a:srgbClr val="2C5B3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3010689" cy="3374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5"/>
                </a:lnSpc>
              </a:pPr>
              <a:r>
                <a:rPr lang="en-US" sz="3799">
                  <a:solidFill>
                    <a:srgbClr val="2C5B3F"/>
                  </a:solidFill>
                  <a:latin typeface="Hatton Bold"/>
                </a:rPr>
                <a:t>Awareness Companies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18180" y="6463180"/>
            <a:ext cx="12367318" cy="1936340"/>
            <a:chOff x="0" y="0"/>
            <a:chExt cx="3010689" cy="4713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10689" cy="471381"/>
            </a:xfrm>
            <a:custGeom>
              <a:avLst/>
              <a:gdLst/>
              <a:ahLst/>
              <a:cxnLst/>
              <a:rect r="r" b="b" t="t" l="l"/>
              <a:pathLst>
                <a:path h="471381" w="3010689">
                  <a:moveTo>
                    <a:pt x="31926" y="0"/>
                  </a:moveTo>
                  <a:lnTo>
                    <a:pt x="2978763" y="0"/>
                  </a:lnTo>
                  <a:cubicBezTo>
                    <a:pt x="2987230" y="0"/>
                    <a:pt x="2995351" y="3364"/>
                    <a:pt x="3001338" y="9351"/>
                  </a:cubicBezTo>
                  <a:cubicBezTo>
                    <a:pt x="3007325" y="15338"/>
                    <a:pt x="3010689" y="23459"/>
                    <a:pt x="3010689" y="31926"/>
                  </a:cubicBezTo>
                  <a:lnTo>
                    <a:pt x="3010689" y="439455"/>
                  </a:lnTo>
                  <a:cubicBezTo>
                    <a:pt x="3010689" y="447922"/>
                    <a:pt x="3007325" y="456043"/>
                    <a:pt x="3001338" y="462030"/>
                  </a:cubicBezTo>
                  <a:cubicBezTo>
                    <a:pt x="2995351" y="468017"/>
                    <a:pt x="2987230" y="471381"/>
                    <a:pt x="2978763" y="471381"/>
                  </a:cubicBezTo>
                  <a:lnTo>
                    <a:pt x="31926" y="471381"/>
                  </a:lnTo>
                  <a:cubicBezTo>
                    <a:pt x="23459" y="471381"/>
                    <a:pt x="15338" y="468017"/>
                    <a:pt x="9351" y="462030"/>
                  </a:cubicBezTo>
                  <a:cubicBezTo>
                    <a:pt x="3364" y="456043"/>
                    <a:pt x="0" y="447922"/>
                    <a:pt x="0" y="439455"/>
                  </a:cubicBezTo>
                  <a:lnTo>
                    <a:pt x="0" y="31926"/>
                  </a:lnTo>
                  <a:cubicBezTo>
                    <a:pt x="0" y="23459"/>
                    <a:pt x="3364" y="15338"/>
                    <a:pt x="9351" y="9351"/>
                  </a:cubicBezTo>
                  <a:cubicBezTo>
                    <a:pt x="15338" y="3364"/>
                    <a:pt x="23459" y="0"/>
                    <a:pt x="31926" y="0"/>
                  </a:cubicBezTo>
                  <a:close/>
                </a:path>
              </a:pathLst>
            </a:custGeom>
            <a:solidFill>
              <a:srgbClr val="F3ECDF"/>
            </a:solidFill>
            <a:ln w="38100" cap="rnd">
              <a:solidFill>
                <a:srgbClr val="2C5B3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3010689" cy="46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5"/>
                </a:lnSpc>
              </a:pPr>
              <a:r>
                <a:rPr lang="en-US" sz="3799">
                  <a:solidFill>
                    <a:srgbClr val="2C5B3F"/>
                  </a:solidFill>
                  <a:latin typeface="Hatton Bold"/>
                </a:rPr>
                <a:t>Develop Credit Scoring Models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675495" y="3517026"/>
            <a:ext cx="1583199" cy="1839801"/>
          </a:xfrm>
          <a:custGeom>
            <a:avLst/>
            <a:gdLst/>
            <a:ahLst/>
            <a:cxnLst/>
            <a:rect r="r" b="b" t="t" l="l"/>
            <a:pathLst>
              <a:path h="1839801" w="1583199">
                <a:moveTo>
                  <a:pt x="0" y="0"/>
                </a:moveTo>
                <a:lnTo>
                  <a:pt x="1583199" y="0"/>
                </a:lnTo>
                <a:lnTo>
                  <a:pt x="1583199" y="1839801"/>
                </a:lnTo>
                <a:lnTo>
                  <a:pt x="0" y="1839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03" t="0" r="-8103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47287" y="6163800"/>
            <a:ext cx="2019826" cy="2347194"/>
          </a:xfrm>
          <a:custGeom>
            <a:avLst/>
            <a:gdLst/>
            <a:ahLst/>
            <a:cxnLst/>
            <a:rect r="r" b="b" t="t" l="l"/>
            <a:pathLst>
              <a:path h="2347194" w="2019826">
                <a:moveTo>
                  <a:pt x="0" y="0"/>
                </a:moveTo>
                <a:lnTo>
                  <a:pt x="2019825" y="0"/>
                </a:lnTo>
                <a:lnTo>
                  <a:pt x="2019825" y="2347194"/>
                </a:lnTo>
                <a:lnTo>
                  <a:pt x="0" y="2347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03" t="0" r="-8103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410319" y="2354977"/>
            <a:ext cx="9865580" cy="876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5999">
                <a:solidFill>
                  <a:srgbClr val="2C5B3F"/>
                </a:solidFill>
                <a:latin typeface="Hatton Heavy"/>
              </a:rPr>
              <a:t>Solutions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11889" y="593281"/>
            <a:ext cx="3067725" cy="48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F3ECDF"/>
                </a:solidFill>
                <a:latin typeface="Hatton"/>
              </a:rPr>
              <a:t>solutions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31133" y="593281"/>
            <a:ext cx="3187199" cy="48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3499">
                <a:solidFill>
                  <a:srgbClr val="2C5B3F"/>
                </a:solidFill>
                <a:latin typeface="Hatton"/>
              </a:rPr>
              <a:t>challenges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B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07143">
            <a:off x="5452048" y="497732"/>
            <a:ext cx="1294991" cy="4062718"/>
          </a:xfrm>
          <a:custGeom>
            <a:avLst/>
            <a:gdLst/>
            <a:ahLst/>
            <a:cxnLst/>
            <a:rect r="r" b="b" t="t" l="l"/>
            <a:pathLst>
              <a:path h="4062718" w="1294991">
                <a:moveTo>
                  <a:pt x="0" y="0"/>
                </a:moveTo>
                <a:lnTo>
                  <a:pt x="1294992" y="0"/>
                </a:lnTo>
                <a:lnTo>
                  <a:pt x="1294992" y="4062718"/>
                </a:lnTo>
                <a:lnTo>
                  <a:pt x="0" y="4062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53372"/>
            <a:ext cx="11518237" cy="1018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5"/>
              </a:lnSpc>
            </a:pPr>
            <a:r>
              <a:rPr lang="en-US" sz="7005">
                <a:solidFill>
                  <a:srgbClr val="F3ECDF"/>
                </a:solidFill>
                <a:latin typeface="Hatton Heavy"/>
              </a:rPr>
              <a:t>Recomendations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69763" y="1047750"/>
            <a:ext cx="11518237" cy="100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3605">
                <a:solidFill>
                  <a:srgbClr val="F3ECDF"/>
                </a:solidFill>
                <a:latin typeface="Hatton Heavy"/>
              </a:rPr>
              <a:t>Expand Financial Literacy and Education Programs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-3434663">
            <a:off x="4197795" y="5283327"/>
            <a:ext cx="1400705" cy="4394370"/>
          </a:xfrm>
          <a:custGeom>
            <a:avLst/>
            <a:gdLst/>
            <a:ahLst/>
            <a:cxnLst/>
            <a:rect r="r" b="b" t="t" l="l"/>
            <a:pathLst>
              <a:path h="4394370" w="1400705">
                <a:moveTo>
                  <a:pt x="1400705" y="0"/>
                </a:moveTo>
                <a:lnTo>
                  <a:pt x="0" y="0"/>
                </a:lnTo>
                <a:lnTo>
                  <a:pt x="0" y="4394369"/>
                </a:lnTo>
                <a:lnTo>
                  <a:pt x="1400705" y="4394369"/>
                </a:lnTo>
                <a:lnTo>
                  <a:pt x="140070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41063" y="7280885"/>
            <a:ext cx="11518237" cy="1002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3605">
                <a:solidFill>
                  <a:srgbClr val="F3ECDF"/>
                </a:solidFill>
                <a:latin typeface="Hatton Heavy"/>
              </a:rPr>
              <a:t>Invest in Technology and Digital Transformation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E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16399" y="2704504"/>
            <a:ext cx="5208969" cy="4612204"/>
          </a:xfrm>
          <a:custGeom>
            <a:avLst/>
            <a:gdLst/>
            <a:ahLst/>
            <a:cxnLst/>
            <a:rect r="r" b="b" t="t" l="l"/>
            <a:pathLst>
              <a:path h="4612204" w="5208969">
                <a:moveTo>
                  <a:pt x="0" y="0"/>
                </a:moveTo>
                <a:lnTo>
                  <a:pt x="5208969" y="0"/>
                </a:lnTo>
                <a:lnTo>
                  <a:pt x="5208969" y="4612204"/>
                </a:lnTo>
                <a:lnTo>
                  <a:pt x="0" y="4612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73" t="0" r="-1837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16399" y="7316708"/>
            <a:ext cx="5208969" cy="1941592"/>
            <a:chOff x="0" y="0"/>
            <a:chExt cx="1177600" cy="4389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77600" cy="438939"/>
            </a:xfrm>
            <a:custGeom>
              <a:avLst/>
              <a:gdLst/>
              <a:ahLst/>
              <a:cxnLst/>
              <a:rect r="r" b="b" t="t" l="l"/>
              <a:pathLst>
                <a:path h="438939" w="1177600">
                  <a:moveTo>
                    <a:pt x="0" y="0"/>
                  </a:moveTo>
                  <a:lnTo>
                    <a:pt x="1177600" y="0"/>
                  </a:lnTo>
                  <a:lnTo>
                    <a:pt x="1177600" y="438939"/>
                  </a:lnTo>
                  <a:lnTo>
                    <a:pt x="0" y="438939"/>
                  </a:lnTo>
                  <a:close/>
                </a:path>
              </a:pathLst>
            </a:custGeom>
            <a:solidFill>
              <a:srgbClr val="2C5B3F"/>
            </a:solidFill>
            <a:ln w="3810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1177600" cy="410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224406" y="1057275"/>
            <a:ext cx="11839188" cy="908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10"/>
              </a:lnSpc>
            </a:pPr>
            <a:r>
              <a:rPr lang="en-US" sz="6200">
                <a:solidFill>
                  <a:srgbClr val="2C5B3F"/>
                </a:solidFill>
                <a:latin typeface="Hatton Heavy"/>
              </a:rPr>
              <a:t>Outcomes and Impact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2123" y="7403208"/>
            <a:ext cx="4452817" cy="161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7"/>
              </a:lnSpc>
              <a:spcBef>
                <a:spcPct val="0"/>
              </a:spcBef>
            </a:pPr>
            <a:r>
              <a:rPr lang="en-US" sz="4619">
                <a:solidFill>
                  <a:srgbClr val="F3ECDF"/>
                </a:solidFill>
                <a:latin typeface="Bogart Bold"/>
              </a:rPr>
              <a:t>Reduction of Poverty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962632" y="7316708"/>
            <a:ext cx="5365518" cy="1941592"/>
            <a:chOff x="0" y="0"/>
            <a:chExt cx="1212992" cy="4389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2992" cy="438939"/>
            </a:xfrm>
            <a:custGeom>
              <a:avLst/>
              <a:gdLst/>
              <a:ahLst/>
              <a:cxnLst/>
              <a:rect r="r" b="b" t="t" l="l"/>
              <a:pathLst>
                <a:path h="438939" w="1212992">
                  <a:moveTo>
                    <a:pt x="0" y="0"/>
                  </a:moveTo>
                  <a:lnTo>
                    <a:pt x="1212992" y="0"/>
                  </a:lnTo>
                  <a:lnTo>
                    <a:pt x="1212992" y="438939"/>
                  </a:lnTo>
                  <a:lnTo>
                    <a:pt x="0" y="438939"/>
                  </a:lnTo>
                  <a:close/>
                </a:path>
              </a:pathLst>
            </a:custGeom>
            <a:solidFill>
              <a:srgbClr val="2C5B3F"/>
            </a:solidFill>
            <a:ln w="38100" cap="sq">
              <a:solidFill>
                <a:srgbClr val="E6AC3C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212992" cy="410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979263" y="2704504"/>
            <a:ext cx="5348887" cy="4612204"/>
          </a:xfrm>
          <a:custGeom>
            <a:avLst/>
            <a:gdLst/>
            <a:ahLst/>
            <a:cxnLst/>
            <a:rect r="r" b="b" t="t" l="l"/>
            <a:pathLst>
              <a:path h="4612204" w="5348887">
                <a:moveTo>
                  <a:pt x="0" y="0"/>
                </a:moveTo>
                <a:lnTo>
                  <a:pt x="5348887" y="0"/>
                </a:lnTo>
                <a:lnTo>
                  <a:pt x="5348887" y="4612204"/>
                </a:lnTo>
                <a:lnTo>
                  <a:pt x="0" y="4612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886" t="-7951" r="-17459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979263" y="7447175"/>
            <a:ext cx="5130269" cy="1477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6"/>
              </a:lnSpc>
              <a:spcBef>
                <a:spcPct val="0"/>
              </a:spcBef>
            </a:pPr>
            <a:r>
              <a:rPr lang="en-US" sz="4254">
                <a:solidFill>
                  <a:srgbClr val="F3ECDF"/>
                </a:solidFill>
                <a:latin typeface="Bogart Bold"/>
              </a:rPr>
              <a:t>Women's Empowerment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C5B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296387" y="3601594"/>
            <a:ext cx="13331789" cy="2016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4455"/>
              </a:lnSpc>
            </a:pPr>
            <a:r>
              <a:rPr lang="en-US" sz="13767">
                <a:solidFill>
                  <a:srgbClr val="F3ECDF"/>
                </a:solidFill>
                <a:latin typeface="Hatton Heavy"/>
              </a:rPr>
              <a:t>Q&amp;A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3EC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827795"/>
            <a:ext cx="18288000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-3215190" y="6043110"/>
            <a:ext cx="8459205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-5400000">
            <a:off x="13015410" y="6043110"/>
            <a:ext cx="8459205" cy="0"/>
          </a:xfrm>
          <a:prstGeom prst="line">
            <a:avLst/>
          </a:prstGeom>
          <a:ln cap="flat" w="28575">
            <a:solidFill>
              <a:srgbClr val="E6AC3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64798" y="2892795"/>
            <a:ext cx="12958404" cy="494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0"/>
              </a:lnSpc>
            </a:pPr>
            <a:r>
              <a:rPr lang="en-US" sz="8673">
                <a:solidFill>
                  <a:srgbClr val="2C5B3F"/>
                </a:solidFill>
                <a:latin typeface="Hatton Heavy"/>
              </a:rPr>
              <a:t>Would it be applicable in Kazakhstan / Central Asia?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3349" y="7422543"/>
            <a:ext cx="397860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3ECDF"/>
                </a:solidFill>
                <a:latin typeface="Livvic"/>
              </a:rPr>
              <a:t>Better user experience and user interface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B4A1D54CBD1A7F47BD8487D328B4BFE9" ma:contentTypeVersion="13" ma:contentTypeDescription="Создание документа." ma:contentTypeScope="" ma:versionID="6cde3697653e8b47ee83eab5d32ee501">
  <xsd:schema xmlns:xsd="http://www.w3.org/2001/XMLSchema" xmlns:xs="http://www.w3.org/2001/XMLSchema" xmlns:p="http://schemas.microsoft.com/office/2006/metadata/properties" xmlns:ns2="351e12d6-79de-4efa-8476-f145a2c1d62b" xmlns:ns3="c198c65b-5ed9-4302-8d96-1763ea92acc5" targetNamespace="http://schemas.microsoft.com/office/2006/metadata/properties" ma:root="true" ma:fieldsID="d73b5b583ad607cf7b5b7ce40f2501ed" ns2:_="" ns3:_="">
    <xsd:import namespace="351e12d6-79de-4efa-8476-f145a2c1d62b"/>
    <xsd:import namespace="c198c65b-5ed9-4302-8d96-1763ea92ac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1e12d6-79de-4efa-8476-f145a2c1d6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Теги изображений" ma:readOnly="false" ma:fieldId="{5cf76f15-5ced-4ddc-b409-7134ff3c332f}" ma:taxonomyMulti="true" ma:sspId="465786e6-ab7e-4ef0-9ba9-dc260c9d8b9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98c65b-5ed9-4302-8d96-1763ea92acc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e1f76b1-2ba8-457c-8a0f-71f5561e1378}" ma:internalName="TaxCatchAll" ma:showField="CatchAllData" ma:web="c198c65b-5ed9-4302-8d96-1763ea92ac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98c65b-5ed9-4302-8d96-1763ea92acc5" xsi:nil="true"/>
    <lcf76f155ced4ddcb4097134ff3c332f xmlns="351e12d6-79de-4efa-8476-f145a2c1d6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43FC342-34B2-43DA-A175-393707112781}"/>
</file>

<file path=customXml/itemProps2.xml><?xml version="1.0" encoding="utf-8"?>
<ds:datastoreItem xmlns:ds="http://schemas.openxmlformats.org/officeDocument/2006/customXml" ds:itemID="{4C159357-C560-4AE8-81C0-9667491DE555}"/>
</file>

<file path=customXml/itemProps3.xml><?xml version="1.0" encoding="utf-8"?>
<ds:datastoreItem xmlns:ds="http://schemas.openxmlformats.org/officeDocument/2006/customXml" ds:itemID="{FE60B8F3-D64B-4BB1-9E85-816FF18B0CF8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Grameen Bank</dc:title>
  <cp:revision>1</cp:revision>
  <dcterms:created xsi:type="dcterms:W3CDTF">2006-08-16T00:00:00Z</dcterms:created>
  <dcterms:modified xsi:type="dcterms:W3CDTF">2011-08-01T06:04:30Z</dcterms:modified>
  <dc:identifier>DAGAhcpogn8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0x010100B4A1D54CBD1A7F47BD8487D328B4BFE9</vt:lpwstr>
  </property>
</Properties>
</file>